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69"/>
  </p:notesMasterIdLst>
  <p:sldIdLst>
    <p:sldId id="258" r:id="rId2"/>
    <p:sldId id="342" r:id="rId3"/>
    <p:sldId id="259" r:id="rId4"/>
    <p:sldId id="262" r:id="rId5"/>
    <p:sldId id="268" r:id="rId6"/>
    <p:sldId id="311" r:id="rId7"/>
    <p:sldId id="269" r:id="rId8"/>
    <p:sldId id="270" r:id="rId9"/>
    <p:sldId id="264" r:id="rId10"/>
    <p:sldId id="260" r:id="rId11"/>
    <p:sldId id="261" r:id="rId12"/>
    <p:sldId id="271" r:id="rId13"/>
    <p:sldId id="312" r:id="rId14"/>
    <p:sldId id="313" r:id="rId15"/>
    <p:sldId id="314" r:id="rId16"/>
    <p:sldId id="315" r:id="rId17"/>
    <p:sldId id="352" r:id="rId18"/>
    <p:sldId id="316" r:id="rId19"/>
    <p:sldId id="317" r:id="rId20"/>
    <p:sldId id="318" r:id="rId21"/>
    <p:sldId id="319" r:id="rId22"/>
    <p:sldId id="321" r:id="rId23"/>
    <p:sldId id="322" r:id="rId24"/>
    <p:sldId id="324" r:id="rId25"/>
    <p:sldId id="323" r:id="rId26"/>
    <p:sldId id="353" r:id="rId27"/>
    <p:sldId id="355" r:id="rId28"/>
    <p:sldId id="354" r:id="rId29"/>
    <p:sldId id="285" r:id="rId30"/>
    <p:sldId id="286" r:id="rId31"/>
    <p:sldId id="287" r:id="rId32"/>
    <p:sldId id="307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43" r:id="rId42"/>
    <p:sldId id="308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331" r:id="rId52"/>
    <p:sldId id="332" r:id="rId53"/>
    <p:sldId id="333" r:id="rId54"/>
    <p:sldId id="334" r:id="rId55"/>
    <p:sldId id="335" r:id="rId56"/>
    <p:sldId id="356" r:id="rId57"/>
    <p:sldId id="359" r:id="rId58"/>
    <p:sldId id="358" r:id="rId59"/>
    <p:sldId id="357" r:id="rId60"/>
    <p:sldId id="360" r:id="rId61"/>
    <p:sldId id="297" r:id="rId62"/>
    <p:sldId id="336" r:id="rId63"/>
    <p:sldId id="337" r:id="rId64"/>
    <p:sldId id="338" r:id="rId65"/>
    <p:sldId id="339" r:id="rId66"/>
    <p:sldId id="340" r:id="rId67"/>
    <p:sldId id="34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 showGuides="1">
      <p:cViewPr>
        <p:scale>
          <a:sx n="100" d="100"/>
          <a:sy n="100" d="100"/>
        </p:scale>
        <p:origin x="90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0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0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45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7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7: </a:t>
            </a:r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400" b="1" dirty="0"/>
              <a:t>Model selection </a:t>
            </a:r>
            <a:r>
              <a:rPr lang="en-US" sz="2400" dirty="0"/>
              <a:t>is the application of a principled method to determine the complexity of the model, e.g. choosing a subset of predictors, choosing the degree of the polynomial model etc.</a:t>
            </a:r>
          </a:p>
          <a:p>
            <a:endParaRPr lang="en-US" sz="2400" dirty="0"/>
          </a:p>
          <a:p>
            <a:r>
              <a:rPr lang="en-US" sz="2400" dirty="0"/>
              <a:t>A strong motivation for performing model selection is to avoid overfitting, which we saw can happen when: 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coefficients values are too </a:t>
            </a:r>
            <a:r>
              <a:rPr lang="en-US" sz="2400" b="1" dirty="0"/>
              <a:t>extreme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and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Last time, we addressed the issue of selecting optimal subsets of predictors (including choosing the degree of polynomial models) </a:t>
            </a:r>
            <a:r>
              <a:rPr lang="en-US" sz="2400" dirty="0" smtClean="0"/>
              <a:t>through: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	</a:t>
            </a:r>
            <a:r>
              <a:rPr lang="en-US" sz="2400" dirty="0" smtClean="0"/>
              <a:t>stepwise </a:t>
            </a:r>
            <a:r>
              <a:rPr lang="en-US" sz="2400" dirty="0"/>
              <a:t>variable selection - iteratively building an optimal subset of </a:t>
            </a:r>
            <a:r>
              <a:rPr lang="en-US" sz="2400" dirty="0" smtClean="0"/>
              <a:t>	predictors </a:t>
            </a:r>
            <a:r>
              <a:rPr lang="en-US" sz="2400" dirty="0"/>
              <a:t>by optimizing a fixed model evaluation metric each </a:t>
            </a:r>
            <a:r>
              <a:rPr lang="en-US" sz="2400" dirty="0" smtClean="0"/>
              <a:t>time,</a:t>
            </a:r>
          </a:p>
          <a:p>
            <a:pPr>
              <a:spcAft>
                <a:spcPts val="1800"/>
              </a:spcAft>
            </a:pPr>
            <a:r>
              <a:rPr lang="en-US" sz="2400" dirty="0" smtClean="0"/>
              <a:t>Today we will see selecting </a:t>
            </a:r>
            <a:r>
              <a:rPr lang="en-US" sz="2400" dirty="0"/>
              <a:t>an optimal model </a:t>
            </a:r>
            <a:r>
              <a:rPr lang="en-US" sz="2400" dirty="0" smtClean="0"/>
              <a:t>by cross </a:t>
            </a:r>
            <a:r>
              <a:rPr lang="en-US" sz="2400" dirty="0"/>
              <a:t>validation - </a:t>
            </a:r>
            <a:r>
              <a:rPr lang="en-US" sz="2400" dirty="0" smtClean="0"/>
              <a:t>evaluating </a:t>
            </a:r>
            <a:r>
              <a:rPr lang="en-US" sz="2400" dirty="0"/>
              <a:t>each model on multiple validation sets.</a:t>
            </a:r>
          </a:p>
          <a:p>
            <a:pPr>
              <a:spcAft>
                <a:spcPts val="1800"/>
              </a:spcAft>
            </a:pPr>
            <a:r>
              <a:rPr lang="en-US" sz="2400" dirty="0" smtClean="0"/>
              <a:t>And also today, </a:t>
            </a:r>
            <a:r>
              <a:rPr lang="en-US" sz="2400" dirty="0"/>
              <a:t>we will also address the issue of discouraging extreme values in model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Computational Complexity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3" y="1719072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Validation: Motivation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Using a single validation set to select amongst </a:t>
            </a:r>
            <a:r>
              <a:rPr lang="en-US" sz="2400" dirty="0" smtClean="0"/>
              <a:t>multiple models </a:t>
            </a:r>
            <a:r>
              <a:rPr lang="en-US" sz="2400" dirty="0"/>
              <a:t>can be problematic - </a:t>
            </a:r>
            <a:r>
              <a:rPr lang="en-US" sz="2400" b="1" dirty="0"/>
              <a:t>there is the possibility </a:t>
            </a:r>
            <a:r>
              <a:rPr lang="en-US" sz="2400" b="1" dirty="0" smtClean="0"/>
              <a:t>of overfitting </a:t>
            </a:r>
            <a:r>
              <a:rPr lang="en-US" sz="2400" b="1" dirty="0"/>
              <a:t>to the validation set</a:t>
            </a:r>
            <a:r>
              <a:rPr lang="en-US" sz="24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One solution to the problems raised by using a </a:t>
            </a:r>
            <a:r>
              <a:rPr lang="en-US" sz="2400" dirty="0" smtClean="0"/>
              <a:t>single validation </a:t>
            </a:r>
            <a:r>
              <a:rPr lang="en-US" sz="2400" dirty="0"/>
              <a:t>set is to evaluate each model </a:t>
            </a:r>
            <a:r>
              <a:rPr lang="en-US" sz="2400" dirty="0" smtClean="0"/>
              <a:t>on </a:t>
            </a:r>
            <a:r>
              <a:rPr lang="en-US" sz="2400" b="1" dirty="0" smtClean="0"/>
              <a:t>multiple</a:t>
            </a:r>
            <a:r>
              <a:rPr lang="en-US" sz="2400" dirty="0" smtClean="0"/>
              <a:t> validation </a:t>
            </a:r>
            <a:r>
              <a:rPr lang="en-US" sz="2400" dirty="0"/>
              <a:t>sets and average the validation performance</a:t>
            </a:r>
            <a:r>
              <a:rPr lang="en-US" sz="2400" dirty="0" smtClean="0"/>
              <a:t>. 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 smtClean="0"/>
              <a:t>One </a:t>
            </a:r>
            <a:r>
              <a:rPr lang="en-US" sz="2400" dirty="0"/>
              <a:t>can randomly split the training set into </a:t>
            </a:r>
            <a:r>
              <a:rPr lang="en-US" sz="2400" dirty="0" smtClean="0"/>
              <a:t>training and validation multiple times </a:t>
            </a:r>
            <a:r>
              <a:rPr lang="en-US" sz="2400" b="1" dirty="0" smtClean="0">
                <a:solidFill>
                  <a:srgbClr val="C00000"/>
                </a:solidFill>
              </a:rPr>
              <a:t>but</a:t>
            </a:r>
            <a:r>
              <a:rPr lang="en-US" sz="2400" dirty="0" smtClean="0"/>
              <a:t> randomly creating these sets can create the scenario where important features of the data never appear in our random draws.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Sections</a:t>
            </a:r>
            <a:r>
              <a:rPr lang="en-US" sz="2000" dirty="0" smtClean="0"/>
              <a:t>: Due to low attendance, Monday evening section is canceled. Instead we add one extra OH on Wednesday </a:t>
            </a:r>
            <a:r>
              <a:rPr lang="mr-IN" sz="2000" dirty="0"/>
              <a:t>5:30 </a:t>
            </a:r>
            <a:r>
              <a:rPr lang="mr-IN" sz="2000" dirty="0" smtClean="0"/>
              <a:t>– 7</a:t>
            </a:r>
            <a:r>
              <a:rPr lang="en-US" sz="2000" dirty="0" smtClean="0"/>
              <a:t> (high demand).  </a:t>
            </a:r>
          </a:p>
          <a:p>
            <a:endParaRPr lang="en-US" sz="2000" dirty="0" smtClean="0"/>
          </a:p>
          <a:p>
            <a:r>
              <a:rPr lang="en-US" sz="2000" b="1" dirty="0" smtClean="0"/>
              <a:t>Office Hours for 209: </a:t>
            </a:r>
            <a:r>
              <a:rPr lang="en-US" sz="2000" dirty="0" smtClean="0"/>
              <a:t>You can use Pavlos and Kevin’s OH for 209 material. </a:t>
            </a:r>
          </a:p>
          <a:p>
            <a:endParaRPr lang="en-US" sz="2000" dirty="0"/>
          </a:p>
          <a:p>
            <a:r>
              <a:rPr lang="en-US" sz="2000" b="1" dirty="0" err="1" smtClean="0"/>
              <a:t>Homeworks</a:t>
            </a:r>
            <a:r>
              <a:rPr lang="en-US" sz="2000" b="1" dirty="0" smtClean="0"/>
              <a:t>:</a:t>
            </a:r>
          </a:p>
          <a:p>
            <a:r>
              <a:rPr lang="en-US" sz="2000" b="1" dirty="0"/>
              <a:t>	</a:t>
            </a:r>
            <a:r>
              <a:rPr lang="en-US" sz="2000" dirty="0" smtClean="0"/>
              <a:t>Minor correction in the language for HW3.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HW4 will be released on Tuesday 11:59pm.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Two weeks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individual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Piazza only private messages.  </a:t>
            </a:r>
          </a:p>
          <a:p>
            <a:endParaRPr lang="en-US" sz="2000" dirty="0"/>
          </a:p>
          <a:p>
            <a:r>
              <a:rPr lang="en-US" sz="2000" b="1" dirty="0" smtClean="0"/>
              <a:t>Projects: </a:t>
            </a:r>
            <a:endParaRPr lang="en-US" sz="2000" b="1" dirty="0" smtClean="0"/>
          </a:p>
          <a:p>
            <a:r>
              <a:rPr lang="en-US" sz="2000" b="1" dirty="0"/>
              <a:t>	</a:t>
            </a:r>
            <a:r>
              <a:rPr lang="en-US" sz="2000" dirty="0" smtClean="0"/>
              <a:t>Milestone 1 due on Oct 3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r>
                  <a:rPr lang="en-US" sz="2400" dirty="0" smtClean="0"/>
                  <a:t>Given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where each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contains </a:t>
                </a:r>
                <a:r>
                  <a:rPr lang="en-US" sz="2400" i="1" dirty="0"/>
                  <a:t>J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features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To ensure that every observation in the dataset is included in at least one training set and at least one validation set, we </a:t>
                </a:r>
                <a:r>
                  <a:rPr lang="en-US" sz="2400" dirty="0" smtClean="0"/>
                  <a:t>create training/validation </a:t>
                </a:r>
                <a:r>
                  <a:rPr lang="en-US" sz="2400" dirty="0"/>
                  <a:t>splits using the </a:t>
                </a:r>
                <a:r>
                  <a:rPr lang="en-US" sz="2400" b="1" i="1" dirty="0"/>
                  <a:t>leave one out </a:t>
                </a:r>
                <a:r>
                  <a:rPr lang="en-US" sz="2400" dirty="0"/>
                  <a:t>method: </a:t>
                </a:r>
              </a:p>
              <a:p>
                <a:pPr marL="811213" lvl="1" indent="-354013">
                  <a:buFont typeface="Arial" charset="0"/>
                  <a:buChar char="•"/>
                </a:pPr>
                <a:r>
                  <a:rPr lang="en-US" dirty="0" smtClean="0"/>
                  <a:t>validation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{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811213" lvl="1" indent="-354013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training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  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: </m:t>
                        </m:r>
                      </m:e>
                      <m:sub/>
                    </m:sSub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/>
                <a:r>
                  <a:rPr lang="en-US" sz="2400" dirty="0" smtClean="0"/>
                  <a:t>We </a:t>
                </a:r>
                <a:r>
                  <a:rPr lang="en-US" sz="2400" dirty="0"/>
                  <a:t>fit the model on each training set, </a:t>
                </a:r>
                <a:r>
                  <a:rPr lang="en-US" sz="2400" dirty="0" smtClean="0"/>
                  <a:t>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marL="12700"/>
                <a:r>
                  <a:rPr lang="en-US" sz="2400" dirty="0" smtClean="0"/>
                  <a:t>The </a:t>
                </a:r>
                <a:r>
                  <a:rPr lang="en-US" sz="2400" b="1" i="1" dirty="0" smtClean="0"/>
                  <a:t>cross </a:t>
                </a:r>
                <a:r>
                  <a:rPr lang="en-US" sz="2400" b="1" i="1" dirty="0"/>
                  <a:t>validation score </a:t>
                </a:r>
                <a:r>
                  <a:rPr lang="en-US" sz="2400" dirty="0"/>
                  <a:t>is the performance of the model averaged across all validation sets: </a:t>
                </a:r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b="-177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890524" y="5269978"/>
                <a:ext cx="441095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24" y="5269978"/>
                <a:ext cx="441095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</a:t>
            </a:r>
            <a:r>
              <a:rPr lang="en-US" dirty="0" smtClean="0"/>
              <a:t>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Rather than creating </a:t>
                </a:r>
                <a:r>
                  <a:rPr lang="en-US" sz="2400" i="1" dirty="0"/>
                  <a:t>n</a:t>
                </a:r>
                <a:r>
                  <a:rPr lang="en-US" sz="2400" dirty="0"/>
                  <a:t> number of training/validation splits, each time leaving one data point for the validation set, we can include more data in the validation set using </a:t>
                </a:r>
                <a:r>
                  <a:rPr lang="en-US" sz="2400" b="1" dirty="0"/>
                  <a:t>K-fold validation</a:t>
                </a:r>
                <a:r>
                  <a:rPr lang="en-US" sz="2400" dirty="0"/>
                  <a:t>: </a:t>
                </a:r>
              </a:p>
              <a:p>
                <a:pPr marL="1085820" lvl="1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split </a:t>
                </a:r>
                <a:r>
                  <a:rPr lang="en-US" dirty="0"/>
                  <a:t>the data into </a:t>
                </a:r>
                <a:r>
                  <a:rPr lang="en-US" i="1" dirty="0"/>
                  <a:t>K</a:t>
                </a:r>
                <a:r>
                  <a:rPr lang="en-US" dirty="0"/>
                  <a:t> uniformly sized chunks,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1085820" lvl="1" indent="-342900"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/>
                  <a:t>create </a:t>
                </a:r>
                <a:r>
                  <a:rPr lang="en-US" i="1" dirty="0"/>
                  <a:t>K</a:t>
                </a:r>
                <a:r>
                  <a:rPr lang="en-US" dirty="0"/>
                  <a:t> number of training/validation splits, using one of </a:t>
                </a:r>
                <a:r>
                  <a:rPr lang="en-US" dirty="0" smtClean="0"/>
                  <a:t> the </a:t>
                </a:r>
                <a:r>
                  <a:rPr lang="en-US" i="1" dirty="0" smtClean="0"/>
                  <a:t>K </a:t>
                </a:r>
                <a:r>
                  <a:rPr lang="en-US" dirty="0" smtClean="0"/>
                  <a:t>chunks </a:t>
                </a:r>
                <a:r>
                  <a:rPr lang="en-US" dirty="0"/>
                  <a:t>for validation and the rest for </a:t>
                </a:r>
                <a:r>
                  <a:rPr lang="en-US" dirty="0" smtClean="0"/>
                  <a:t>training.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and evaluate it on the corresponding validation </a:t>
                </a:r>
                <a:r>
                  <a:rPr lang="en-US" sz="2400" dirty="0" smtClean="0"/>
                  <a:t>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  <a:r>
                  <a:rPr lang="en-US" sz="2400" dirty="0"/>
                  <a:t>The </a:t>
                </a:r>
                <a:r>
                  <a:rPr lang="en-US" sz="2400" b="1" i="1" dirty="0"/>
                  <a:t>cross validation </a:t>
                </a:r>
                <a:r>
                  <a:rPr lang="en-US" sz="2400" b="1" i="1" dirty="0" smtClean="0"/>
                  <a:t>is the performance </a:t>
                </a:r>
                <a:r>
                  <a:rPr lang="en-US" sz="2400" dirty="0"/>
                  <a:t>of the model averaged across all </a:t>
                </a:r>
                <a:r>
                  <a:rPr lang="en-US" sz="2400" dirty="0" smtClean="0"/>
                  <a:t>validation sets: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2400"/>
                  </a:spcAft>
                </a:pPr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r="-643" b="-167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23" y="983807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is the right ratio of train/validate/test, how do I choose K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?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r>
                  <a:rPr lang="en-US" sz="2400" b="1" dirty="0" smtClean="0"/>
                  <a:t>Question</a:t>
                </a:r>
                <a:r>
                  <a:rPr lang="en-US" sz="2400" b="1" dirty="0"/>
                  <a:t>: </a:t>
                </a:r>
                <a:r>
                  <a:rPr lang="en-US" sz="2400" dirty="0"/>
                  <a:t>What is the difference in multiple predictors and polynomial regression in model selection</a:t>
                </a:r>
                <a:r>
                  <a:rPr lang="en-US" sz="2400" dirty="0" smtClean="0"/>
                  <a:t>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We can frame the problem of degree selection for polynomial models as a predictor selection problem: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	which of the predictors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,…,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should we select for modeling?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  <a:blipFill rotWithShape="0">
                <a:blip r:embed="rId2"/>
                <a:stretch>
                  <a:fillRect l="-893" t="-2305" b="-74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pPr>
              <a:spcAft>
                <a:spcPts val="1200"/>
              </a:spcAft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277" y="1343770"/>
            <a:ext cx="6858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23" y="1343770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</a:t>
            </a:r>
            <a:r>
              <a:rPr lang="en-US" sz="2400" i="1" dirty="0"/>
              <a:t>k</a:t>
            </a:r>
            <a:r>
              <a:rPr lang="en-US" sz="2400" dirty="0"/>
              <a:t> is </a:t>
            </a:r>
            <a:r>
              <a:rPr lang="en-US" sz="2400" b="1" dirty="0"/>
              <a:t>through K-fold cross validation.</a:t>
            </a:r>
          </a:p>
          <a:p>
            <a:pPr>
              <a:spcAft>
                <a:spcPts val="1200"/>
              </a:spcAft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with k=100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4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with k=100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Bias </a:t>
            </a:r>
            <a:r>
              <a:rPr lang="en-US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32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20 data points per line 2000 simulations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Poly 10 degree models : </a:t>
            </a:r>
            <a:r>
              <a:rPr lang="en-US" sz="2800" dirty="0"/>
              <a:t>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Spaghetti plot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</a:t>
            </a:r>
            <a:r>
              <a:rPr lang="en-US" sz="2400" dirty="0" smtClean="0"/>
              <a:t>10 </a:t>
            </a:r>
            <a:r>
              <a:rPr lang="en-US" sz="2400" dirty="0"/>
              <a:t>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Ridge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7A14DD1-29B8-EB4C-B302-1714276A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ourier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 smtClean="0"/>
                  <a:t> ,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 smtClean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</a:t>
                </a:r>
                <a:endParaRPr lang="en-US" sz="2400" b="0" i="1" dirty="0" smtClean="0">
                  <a:latin typeface="Cambria Math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b="-15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ourier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 smtClean="0"/>
                  <a:t>, using the train data. </a:t>
                </a:r>
                <a:r>
                  <a:rPr lang="en-US" b="1" dirty="0" smtClean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CV</a:t>
            </a:r>
            <a:r>
              <a:rPr lang="en-US" dirty="0" smtClean="0"/>
              <a:t>: step by step	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983807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or </a:t>
                </a:r>
                <a:r>
                  <a:rPr lang="en-US" sz="2000" i="1" dirty="0" smtClean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ourier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ourier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ourier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ourier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 smtClean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</a:t>
                </a:r>
                <a:r>
                  <a:rPr lang="en-US" sz="1800" dirty="0" smtClean="0"/>
                  <a:t>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 smtClean="0"/>
                  <a:t>.</a:t>
                </a:r>
                <a:endParaRPr lang="en-US" sz="180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Refit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the model using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the full </a:t>
                </a:r>
                <a:r>
                  <a:rPr lang="en-US" sz="2000" dirty="0" smtClean="0"/>
                  <a:t>training data,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983807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Ordinary </a:t>
            </a:r>
            <a:r>
              <a:rPr lang="en-US" dirty="0" smtClean="0"/>
              <a:t>Least </a:t>
            </a:r>
            <a:r>
              <a:rPr lang="en-US" dirty="0"/>
              <a:t>Squares, AIC, BIC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Recall that our statistical model for linear regression in matrix notation is: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It is standard to suppose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In fact, in many analyses we have been making this assumption. Then,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Question</a:t>
                </a:r>
                <a:r>
                  <a:rPr lang="en-US" sz="2400" dirty="0"/>
                  <a:t>: 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naturally a function of the model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, since the data is fixed.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  <a:blipFill rotWithShape="0">
                <a:blip r:embed="rId2"/>
                <a:stretch>
                  <a:fillRect l="-903" t="-2305" r="-451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6" y="2035046"/>
            <a:ext cx="1883610" cy="330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34" y="3853894"/>
            <a:ext cx="3504531" cy="4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</p:spPr>
            <p:txBody>
              <a:bodyPr/>
              <a:lstStyle/>
              <a:p>
                <a:r>
                  <a:rPr lang="en-US" sz="2400" dirty="0"/>
                  <a:t>We call: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likelihood function</a:t>
                </a:r>
                <a:r>
                  <a:rPr lang="en-US" sz="2400" dirty="0"/>
                  <a:t>, as it gives the likelihood of the observed data for a chosen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  <a:blipFill rotWithShape="0">
                <a:blip r:embed="rId2"/>
                <a:stretch>
                  <a:fillRect l="-928" t="-2305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56" y="1592848"/>
            <a:ext cx="2650444" cy="390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207" y="3030359"/>
            <a:ext cx="4923912" cy="3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Once we have a likelihood function,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we have strong incentive to seek values of  to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parameters that maximizes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are called </a:t>
                </a:r>
                <a:r>
                  <a:rPr lang="en-US" sz="2400" b="1" dirty="0"/>
                  <a:t>maximum likelihood estimators (MLE)</a:t>
                </a:r>
                <a:r>
                  <a:rPr lang="en-US" sz="2400" dirty="0"/>
                  <a:t> and are denoted: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constructed with MLE parameters assigns the highest likelihood to the observed data.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9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32" y="3897652"/>
            <a:ext cx="3037974" cy="5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But how does one</a:t>
                </a:r>
                <a:r>
                  <a:rPr lang="en-US" dirty="0"/>
                  <a:t> </a:t>
                </a:r>
                <a:r>
                  <a:rPr lang="en-US" sz="2400" dirty="0"/>
                  <a:t>maximize a likelihood function?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Fix a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observations of </a:t>
                </a:r>
                <a:r>
                  <a:rPr lang="en-US" sz="2400" i="1" dirty="0"/>
                  <a:t>J</a:t>
                </a:r>
                <a:r>
                  <a:rPr lang="en-US" sz="2400" dirty="0"/>
                  <a:t> predictors,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, and a set of corresponding response values, </a:t>
                </a:r>
                <a:r>
                  <a:rPr lang="en-US" sz="2400" b="1" i="1" dirty="0"/>
                  <a:t>Y</a:t>
                </a:r>
                <a:r>
                  <a:rPr lang="en-US" sz="2400" dirty="0"/>
                  <a:t>; consider a linear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𝒀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𝑿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If we 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𝛮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then the likelihood for each observation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and the likelihood for the entire set of data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b="-87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61" y="3543012"/>
            <a:ext cx="4158916" cy="46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461" y="4999180"/>
            <a:ext cx="4136190" cy="9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Through some algebra, we can show that maximizing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is equivalent to minimizing MSE: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Minimizing MSE or RSS is called </a:t>
                </a:r>
                <a:r>
                  <a:rPr lang="en-US" sz="2400" b="1" dirty="0"/>
                  <a:t>ordinary least squares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122" b="-28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6" y="2201514"/>
            <a:ext cx="10274968" cy="9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5332</TotalTime>
  <Words>2718</Words>
  <Application>Microsoft Macintosh PowerPoint</Application>
  <PresentationFormat>Widescreen</PresentationFormat>
  <Paragraphs>361</Paragraphs>
  <Slides>67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Calibri</vt:lpstr>
      <vt:lpstr>Cambria Math</vt:lpstr>
      <vt:lpstr>Courier</vt:lpstr>
      <vt:lpstr>Karla</vt:lpstr>
      <vt:lpstr>Mangal</vt:lpstr>
      <vt:lpstr>STIXGeneral</vt:lpstr>
      <vt:lpstr>Symbol</vt:lpstr>
      <vt:lpstr>Arial</vt:lpstr>
      <vt:lpstr>GEC_template</vt:lpstr>
      <vt:lpstr>Lecture 7: Regularization</vt:lpstr>
      <vt:lpstr>Announcements</vt:lpstr>
      <vt:lpstr>Lecture Outline</vt:lpstr>
      <vt:lpstr>Overfitting</vt:lpstr>
      <vt:lpstr>Overfitting</vt:lpstr>
      <vt:lpstr>Overfitting</vt:lpstr>
      <vt:lpstr>Overfitting</vt:lpstr>
      <vt:lpstr>Overfitting</vt:lpstr>
      <vt:lpstr>Overfitting</vt:lpstr>
      <vt:lpstr>Model Selection</vt:lpstr>
      <vt:lpstr>Stepwise Variable Selection and Cross Validation </vt:lpstr>
      <vt:lpstr>Stepwise Variable Selection Computational Complexity </vt:lpstr>
      <vt:lpstr>Cross Validation</vt:lpstr>
      <vt:lpstr>Cross Validation</vt:lpstr>
      <vt:lpstr>Cross Validation</vt:lpstr>
      <vt:lpstr>Cross Validation</vt:lpstr>
      <vt:lpstr>Cross Validation</vt:lpstr>
      <vt:lpstr>Validation</vt:lpstr>
      <vt:lpstr>Cross Validation: Motivation </vt:lpstr>
      <vt:lpstr>Leave-One-Out</vt:lpstr>
      <vt:lpstr>K-Fold Cross Validation </vt:lpstr>
      <vt:lpstr>Cross Validation</vt:lpstr>
      <vt:lpstr>Predictor Selection: Cross Validation</vt:lpstr>
      <vt:lpstr>kNN Revisited</vt:lpstr>
      <vt:lpstr>kNN Revisited</vt:lpstr>
      <vt:lpstr>kNN Revisited</vt:lpstr>
      <vt:lpstr>K-Fold with k=100 </vt:lpstr>
      <vt:lpstr>K-fold with k=100 </vt:lpstr>
      <vt:lpstr>Bias vs Variance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Spaghetti plot</vt:lpstr>
      <vt:lpstr>Bias vs Variance</vt:lpstr>
      <vt:lpstr>Bias vs Variance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Ridge regularization with validation only: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Behind Ordinary Least Squares, AIC, BIC </vt:lpstr>
      <vt:lpstr>Likelihood Functions</vt:lpstr>
      <vt:lpstr>Likelihood Functions</vt:lpstr>
      <vt:lpstr>Maximum Likelihood Estimators</vt:lpstr>
      <vt:lpstr>Maximum Likelihood Estimators</vt:lpstr>
      <vt:lpstr>Maximum Likelihood Estimators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93</cp:revision>
  <dcterms:created xsi:type="dcterms:W3CDTF">2018-07-11T02:31:23Z</dcterms:created>
  <dcterms:modified xsi:type="dcterms:W3CDTF">2018-10-03T17:15:40Z</dcterms:modified>
</cp:coreProperties>
</file>